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0" r:id="rId3"/>
    <p:sldId id="290" r:id="rId4"/>
    <p:sldId id="299" r:id="rId5"/>
    <p:sldId id="300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7" r:id="rId14"/>
    <p:sldId id="308" r:id="rId15"/>
    <p:sldId id="310" r:id="rId16"/>
    <p:sldId id="311" r:id="rId17"/>
    <p:sldId id="312" r:id="rId18"/>
    <p:sldId id="313" r:id="rId19"/>
    <p:sldId id="318" r:id="rId20"/>
    <p:sldId id="314" r:id="rId21"/>
    <p:sldId id="319" r:id="rId22"/>
    <p:sldId id="316" r:id="rId23"/>
    <p:sldId id="315" r:id="rId24"/>
    <p:sldId id="320" r:id="rId25"/>
    <p:sldId id="321" r:id="rId26"/>
    <p:sldId id="322" r:id="rId27"/>
    <p:sldId id="323" r:id="rId28"/>
    <p:sldId id="324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9"/>
    <p:restoredTop sz="96296"/>
  </p:normalViewPr>
  <p:slideViewPr>
    <p:cSldViewPr snapToGrid="0" snapToObjects="1">
      <p:cViewPr varScale="1">
        <p:scale>
          <a:sx n="106" d="100"/>
          <a:sy n="106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31/12/2022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31/12/2022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31/12/2022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31/12/2022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31/12/2022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31/12/2022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31/12/2022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31/12/2022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31/12/2022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31/12/2022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31/12/2022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31/12/2022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5400" y="36513"/>
            <a:ext cx="2078984" cy="5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GitHub - morzhanov/nodejs-express-boilerplate: Node.js Boilerplate is an  project that allows you to start new node.js project from scratch.">
            <a:extLst>
              <a:ext uri="{FF2B5EF4-FFF2-40B4-BE49-F238E27FC236}">
                <a16:creationId xmlns:a16="http://schemas.microsoft.com/office/drawing/2014/main" id="{9337D938-78F1-9130-8025-A5AD008CC89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95" y="3144"/>
            <a:ext cx="1409205" cy="784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manual/tutorial/install-mongodb-on-os-x/" TargetMode="External"/><Relationship Id="rId2" Type="http://schemas.openxmlformats.org/officeDocument/2006/relationships/hyperlink" Target="https://www.mongodb.com/docs/manual/tutorial/install-mongodb-on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godb.com/docs/manual/administration/install-on-linux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Introduction to MongoDB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67732-5ECF-EB2A-DF64-138BBE68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A80E-56C5-81F7-70A7-B4DBF2E5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B6554-7358-080E-2270-9B3DE23C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Format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07D731-574F-3586-ED35-13BB2F407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97152"/>
            <a:ext cx="11180064" cy="4627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Mongo stores the documents in BSON (Binary JSON) format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Supports length prefix on each value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Easy to skip over a field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Information about the type of a field value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Additional primitives types not </a:t>
            </a:r>
            <a:r>
              <a:rPr lang="en-US" dirty="0" err="1"/>
              <a:t>suppported</a:t>
            </a:r>
            <a:r>
              <a:rPr lang="en-US" dirty="0"/>
              <a:t> by raw JSON like UTC date time, raw binary, and </a:t>
            </a:r>
            <a:r>
              <a:rPr lang="en-US" dirty="0" err="1"/>
              <a:t>ObjectId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1E665-7C04-F263-4AEF-A3F763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682" y="4486575"/>
            <a:ext cx="6283275" cy="18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6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BB748-879F-0435-D094-C33A4C123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B01AF-0D54-2C2A-1DCD-BEB8316B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92B1B-4FD1-21E0-7FA3-B4010CCC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</a:t>
            </a:r>
            <a:r>
              <a:rPr lang="en-US" dirty="0" err="1"/>
              <a:t>ObjectId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56C2C8-5415-AB8D-9B02-15DAE0C6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Every document in Mongo must have an “_id” field that is unique </a:t>
            </a:r>
          </a:p>
          <a:p>
            <a:r>
              <a:rPr lang="en-US" dirty="0"/>
              <a:t>Default </a:t>
            </a:r>
            <a:r>
              <a:rPr lang="en-US" dirty="0" err="1"/>
              <a:t>ObjectId</a:t>
            </a:r>
            <a:r>
              <a:rPr lang="en-US" dirty="0"/>
              <a:t> created by Mongo when you insert a document </a:t>
            </a:r>
          </a:p>
          <a:p>
            <a:r>
              <a:rPr lang="en-US" dirty="0"/>
              <a:t>Example: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{ </a:t>
            </a:r>
          </a:p>
          <a:p>
            <a:pPr marL="0" indent="0">
              <a:buNone/>
            </a:pPr>
            <a:r>
              <a:rPr lang="en-US" b="1" dirty="0"/>
              <a:t>	"_id" : </a:t>
            </a:r>
            <a:r>
              <a:rPr lang="en-US" b="1" dirty="0" err="1"/>
              <a:t>ObjectId</a:t>
            </a:r>
            <a:r>
              <a:rPr lang="en-US" b="1" dirty="0"/>
              <a:t>("56ce74c0b02806eff4558f1f"), </a:t>
            </a:r>
          </a:p>
          <a:p>
            <a:pPr marL="0" indent="0">
              <a:buNone/>
            </a:pPr>
            <a:r>
              <a:rPr lang="en-US" b="1" dirty="0"/>
              <a:t>	"name" : "</a:t>
            </a:r>
            <a:r>
              <a:rPr lang="en-US" b="1" dirty="0" err="1"/>
              <a:t>Uthapizza</a:t>
            </a:r>
            <a:r>
              <a:rPr lang="en-US" b="1" dirty="0"/>
              <a:t>",</a:t>
            </a:r>
            <a:br>
              <a:rPr lang="en-US" b="1" dirty="0"/>
            </a:br>
            <a:r>
              <a:rPr lang="en-US" b="1" dirty="0"/>
              <a:t>	"description" : "Test" </a:t>
            </a:r>
          </a:p>
          <a:p>
            <a:pPr marL="0" indent="0">
              <a:buNone/>
            </a:pPr>
            <a:r>
              <a:rPr lang="en-US" b="1" dirty="0"/>
              <a:t>    } </a:t>
            </a:r>
          </a:p>
        </p:txBody>
      </p:sp>
    </p:spTree>
    <p:extLst>
      <p:ext uri="{BB962C8B-B14F-4D97-AF65-F5344CB8AC3E}">
        <p14:creationId xmlns:p14="http://schemas.microsoft.com/office/powerpoint/2010/main" val="422128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E4337-1ACC-BF00-4295-36CB07EF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7606E-58D9-ED0F-23E0-0AE28500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2CF1E-1475-9AD9-263D-C5390943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</a:t>
            </a:r>
            <a:r>
              <a:rPr lang="en-US" dirty="0" err="1"/>
              <a:t>ObjectId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FCA2F0-42D3-DDA7-2A57-51BCEAD71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ObjectId</a:t>
            </a:r>
            <a:r>
              <a:rPr lang="en-US" dirty="0"/>
              <a:t> is a 12 byte field: </a:t>
            </a:r>
          </a:p>
          <a:p>
            <a:endParaRPr lang="en-VN" dirty="0"/>
          </a:p>
          <a:p>
            <a:endParaRPr lang="en-VN" dirty="0"/>
          </a:p>
          <a:p>
            <a:r>
              <a:rPr lang="en-US" b="1" dirty="0" err="1"/>
              <a:t>id.getTimestamp</a:t>
            </a:r>
            <a:r>
              <a:rPr lang="en-US" b="1" dirty="0"/>
              <a:t>() </a:t>
            </a:r>
            <a:r>
              <a:rPr lang="en-US" dirty="0"/>
              <a:t>returns the timestamp in ISO Date format.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C867B-1479-5399-C48A-D4E59586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11" y="2423010"/>
            <a:ext cx="7772400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3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Downloading and Installing MongoDB</a:t>
            </a:r>
          </a:p>
        </p:txBody>
      </p:sp>
    </p:spTree>
    <p:extLst>
      <p:ext uri="{BB962C8B-B14F-4D97-AF65-F5344CB8AC3E}">
        <p14:creationId xmlns:p14="http://schemas.microsoft.com/office/powerpoint/2010/main" val="359560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A0AEA-7605-E4B0-B14C-B301B6A5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5534C-EE62-7A08-134D-1C904A0F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34A36D-7502-1492-6FA7-25BAFB3A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Downloading and Installing MongoDB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B01D01-BD49-84AC-AFE5-F102F5464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Install on Windows: </a:t>
            </a:r>
          </a:p>
          <a:p>
            <a:pPr marL="0" indent="0">
              <a:buNone/>
            </a:pPr>
            <a:r>
              <a:rPr lang="en-VN" dirty="0"/>
              <a:t>    </a:t>
            </a:r>
            <a:r>
              <a:rPr lang="en-US" sz="2300" dirty="0">
                <a:hlinkClick r:id="rId2"/>
              </a:rPr>
              <a:t>https://www.mongodb.com/docs/manual/tutorial/install-mongodb-on-windows/</a:t>
            </a:r>
            <a:endParaRPr lang="en-VN" sz="2300" dirty="0"/>
          </a:p>
          <a:p>
            <a:r>
              <a:rPr lang="en-VN" dirty="0"/>
              <a:t>Install on MacOS:</a:t>
            </a:r>
          </a:p>
          <a:p>
            <a:pPr marL="0" indent="0">
              <a:buNone/>
            </a:pPr>
            <a:r>
              <a:rPr lang="en-VN" dirty="0"/>
              <a:t>    </a:t>
            </a:r>
            <a:r>
              <a:rPr lang="en-US" sz="2300" dirty="0">
                <a:hlinkClick r:id="rId3"/>
              </a:rPr>
              <a:t>https://www.mongodb.com/docs/manual/tutorial/install-mongodb-on-os-x/</a:t>
            </a:r>
            <a:endParaRPr lang="en-VN" sz="2300" dirty="0"/>
          </a:p>
          <a:p>
            <a:r>
              <a:rPr lang="en-VN" dirty="0"/>
              <a:t>Install on Linux</a:t>
            </a:r>
          </a:p>
          <a:p>
            <a:pPr marL="0" indent="0">
              <a:buNone/>
            </a:pPr>
            <a:r>
              <a:rPr lang="en-VN" dirty="0"/>
              <a:t>    </a:t>
            </a:r>
            <a:r>
              <a:rPr lang="en-US" sz="2300" dirty="0">
                <a:hlinkClick r:id="rId4"/>
              </a:rPr>
              <a:t>https://www.mongodb.com/docs/manual/administration/install-on-linux/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77448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B79DF-0531-9BD4-F32F-5A5A00AF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68B80-F420-B89C-9279-A7499EB1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F27EFD-11E6-4800-F537-9393AA91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Interaction with MongoDB using the Mongo REPL shell</a:t>
            </a:r>
            <a:endParaRPr lang="en-VN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80961A-1BF1-D4F0-3E40-38FE5C727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successful installation, to run MongoDB ready to work, enter the following command in terminal:</a:t>
            </a:r>
          </a:p>
          <a:p>
            <a:pPr lvl="1"/>
            <a:r>
              <a:rPr lang="en-US" sz="2500" dirty="0"/>
              <a:t>On MacOS: </a:t>
            </a:r>
          </a:p>
          <a:p>
            <a:pPr marL="344487" lvl="1" indent="0">
              <a:buNone/>
            </a:pPr>
            <a:r>
              <a:rPr lang="en-US" sz="2200" b="1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brew services start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mongodb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/brew/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mongodb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-community</a:t>
            </a:r>
            <a:endParaRPr lang="en-US" sz="2500" dirty="0"/>
          </a:p>
          <a:p>
            <a:r>
              <a:rPr lang="en-US" dirty="0"/>
              <a:t>Stop MongoDB:</a:t>
            </a:r>
          </a:p>
          <a:p>
            <a:pPr lvl="1"/>
            <a:r>
              <a:rPr lang="en-US" sz="2500" dirty="0"/>
              <a:t>On MacOS: </a:t>
            </a:r>
          </a:p>
          <a:p>
            <a:pPr marL="344487" lvl="1" indent="0">
              <a:buNone/>
            </a:pP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brew services stop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mongodb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/brew/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mongodb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-community</a:t>
            </a:r>
            <a:endParaRPr lang="en-VN" sz="2500" dirty="0"/>
          </a:p>
        </p:txBody>
      </p:sp>
    </p:spTree>
    <p:extLst>
      <p:ext uri="{BB962C8B-B14F-4D97-AF65-F5344CB8AC3E}">
        <p14:creationId xmlns:p14="http://schemas.microsoft.com/office/powerpoint/2010/main" val="332981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B79DF-0531-9BD4-F32F-5A5A00AF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68B80-F420-B89C-9279-A7499EB1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F27EFD-11E6-4800-F537-9393AA91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Interaction with MongoDB using the Mongo REPL shell</a:t>
            </a:r>
            <a:endParaRPr lang="en-VN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80961A-1BF1-D4F0-3E40-38FE5C72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99"/>
            <a:ext cx="11180064" cy="4627464"/>
          </a:xfrm>
        </p:spPr>
        <p:txBody>
          <a:bodyPr>
            <a:normAutofit/>
          </a:bodyPr>
          <a:lstStyle/>
          <a:p>
            <a:r>
              <a:rPr lang="en-US" sz="2000" dirty="0"/>
              <a:t>Create a folder named </a:t>
            </a:r>
            <a:r>
              <a:rPr lang="en-US" sz="2000" b="1" dirty="0" err="1"/>
              <a:t>mongodb</a:t>
            </a:r>
            <a:r>
              <a:rPr lang="en-US" sz="2000" dirty="0"/>
              <a:t> on your computer and create a subfolder under it named </a:t>
            </a:r>
            <a:r>
              <a:rPr lang="en-US" sz="2000" b="1" dirty="0"/>
              <a:t>data</a:t>
            </a:r>
            <a:r>
              <a:rPr lang="en-US" sz="2000" dirty="0"/>
              <a:t>.</a:t>
            </a:r>
          </a:p>
          <a:p>
            <a:r>
              <a:rPr lang="en-US" sz="2000" dirty="0"/>
              <a:t>Move to the </a:t>
            </a:r>
            <a:r>
              <a:rPr lang="en-US" sz="2000" b="1" dirty="0" err="1"/>
              <a:t>mongodb</a:t>
            </a:r>
            <a:r>
              <a:rPr lang="en-US" sz="2000" dirty="0"/>
              <a:t> folder and then start the MongoDB server by typing the following at the prompt: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E9775-D448-1D2A-EF5C-82509455A77C}"/>
              </a:ext>
            </a:extLst>
          </p:cNvPr>
          <p:cNvSpPr txBox="1"/>
          <p:nvPr/>
        </p:nvSpPr>
        <p:spPr>
          <a:xfrm>
            <a:off x="1968535" y="2905376"/>
            <a:ext cx="1022346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mongod</a:t>
            </a:r>
            <a:r>
              <a:rPr lang="en-US" sz="20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--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dbpath</a:t>
            </a:r>
            <a:r>
              <a:rPr lang="en-US" sz="20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=data </a:t>
            </a:r>
            <a:r>
              <a:rPr lang="en-US" sz="2000" b="1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--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bind_ip</a:t>
            </a:r>
            <a:r>
              <a:rPr lang="en-US" sz="20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127.0</a:t>
            </a:r>
            <a:r>
              <a:rPr lang="en-US" sz="20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2000" b="1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0.1</a:t>
            </a:r>
            <a:r>
              <a:rPr lang="en-VN" sz="2000" b="1" dirty="0">
                <a:effectLst/>
              </a:rPr>
              <a:t> </a:t>
            </a:r>
            <a:endParaRPr lang="en-VN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82F63-32B3-C380-E8B6-E8259668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64" y="3552515"/>
            <a:ext cx="7291079" cy="2761405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97779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B79DF-0531-9BD4-F32F-5A5A00AF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68B80-F420-B89C-9279-A7499EB1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F27EFD-11E6-4800-F537-9393AA91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Interaction with MongoDB using the Mongo REPL shell</a:t>
            </a:r>
            <a:endParaRPr lang="en-VN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80961A-1BF1-D4F0-3E40-38FE5C72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12917"/>
            <a:ext cx="11180064" cy="4627464"/>
          </a:xfrm>
        </p:spPr>
        <p:txBody>
          <a:bodyPr>
            <a:normAutofit/>
          </a:bodyPr>
          <a:lstStyle/>
          <a:p>
            <a:r>
              <a:rPr lang="en-US" sz="2000" dirty="0"/>
              <a:t>Open another command window and then type the following at the command prompt to start the mongo REPL shell:</a:t>
            </a:r>
            <a:endParaRPr lang="en-V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0703-553C-5171-3017-E419E03C375C}"/>
              </a:ext>
            </a:extLst>
          </p:cNvPr>
          <p:cNvSpPr txBox="1"/>
          <p:nvPr/>
        </p:nvSpPr>
        <p:spPr>
          <a:xfrm>
            <a:off x="3686503" y="1753544"/>
            <a:ext cx="2546131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mongosh</a:t>
            </a:r>
            <a:r>
              <a:rPr lang="en-VN" sz="2000" b="1" dirty="0">
                <a:effectLst/>
              </a:rPr>
              <a:t> </a:t>
            </a:r>
            <a:endParaRPr lang="en-V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A448B-5A33-BFDF-122D-CB3CB35F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04" y="2269466"/>
            <a:ext cx="6248791" cy="4027459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38668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27931-49A7-7910-187F-49A12398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59EB6-9635-AC7C-4A21-285BE364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B8418E-0869-44EF-6153-837C1241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Create a new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14830-9699-F860-60A9-44D34D29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Mongo REPL shell will start running and give you a prompt to issue commands to the MongoDB server. At the Mongo REPL prompt, type the following commands one by one and see the resulting behavior: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EEE55-0485-035F-618B-CC0952D1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272017"/>
            <a:ext cx="3870931" cy="179245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031189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MongoDB 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5944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12/31/22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Explain the salient features of MongoDB</a:t>
            </a:r>
            <a:endParaRPr lang="en-VN" dirty="0"/>
          </a:p>
          <a:p>
            <a:pPr>
              <a:lnSpc>
                <a:spcPct val="150000"/>
              </a:lnSpc>
            </a:pPr>
            <a:r>
              <a:rPr lang="en-US" dirty="0"/>
              <a:t>Understand the difference between SQL and NoSQL databases</a:t>
            </a:r>
          </a:p>
          <a:p>
            <a:pPr>
              <a:lnSpc>
                <a:spcPct val="150000"/>
              </a:lnSpc>
            </a:pPr>
            <a:r>
              <a:rPr lang="en-US" dirty="0"/>
              <a:t>Install and run a MongoDB server</a:t>
            </a:r>
          </a:p>
          <a:p>
            <a:pPr>
              <a:lnSpc>
                <a:spcPct val="150000"/>
              </a:lnSpc>
            </a:pPr>
            <a:r>
              <a:rPr lang="en-US" dirty="0"/>
              <a:t>Interaction (CRUD) with MongoDB from the mongo REPL shell</a:t>
            </a:r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387328" cy="4627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or insert operations add new documents to a collection. If the collection does not currently exist, insert operations will create the collection.</a:t>
            </a:r>
          </a:p>
          <a:p>
            <a:pPr>
              <a:lnSpc>
                <a:spcPct val="150000"/>
              </a:lnSpc>
            </a:pPr>
            <a:r>
              <a:rPr lang="en-US" dirty="0"/>
              <a:t>MongoDB provides the following methods to insert documents into a collection:</a:t>
            </a:r>
          </a:p>
          <a:p>
            <a:pPr lvl="1">
              <a:lnSpc>
                <a:spcPct val="150000"/>
              </a:lnSpc>
            </a:pPr>
            <a:r>
              <a:rPr lang="en-US" b="1" dirty="0" err="1"/>
              <a:t>db.collection.insertOne</a:t>
            </a:r>
            <a:r>
              <a:rPr lang="en-US" b="1" dirty="0"/>
              <a:t>()</a:t>
            </a:r>
          </a:p>
          <a:p>
            <a:pPr lvl="1">
              <a:lnSpc>
                <a:spcPct val="150000"/>
              </a:lnSpc>
            </a:pPr>
            <a:r>
              <a:rPr lang="en-US" b="1" dirty="0" err="1"/>
              <a:t>db.collection.insertMany</a:t>
            </a:r>
            <a:r>
              <a:rPr lang="en-US" b="1" dirty="0"/>
              <a:t>()</a:t>
            </a:r>
            <a:endParaRPr lang="en-VN" b="1" dirty="0"/>
          </a:p>
        </p:txBody>
      </p:sp>
    </p:spTree>
    <p:extLst>
      <p:ext uri="{BB962C8B-B14F-4D97-AF65-F5344CB8AC3E}">
        <p14:creationId xmlns:p14="http://schemas.microsoft.com/office/powerpoint/2010/main" val="376065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387328" cy="4627563"/>
          </a:xfrm>
        </p:spPr>
        <p:txBody>
          <a:bodyPr/>
          <a:lstStyle/>
          <a:p>
            <a:r>
              <a:rPr lang="en-US" dirty="0"/>
              <a:t>You will now create a collection named </a:t>
            </a:r>
            <a:r>
              <a:rPr lang="en-US" b="1" dirty="0"/>
              <a:t>dishes</a:t>
            </a:r>
            <a:r>
              <a:rPr lang="en-US" dirty="0"/>
              <a:t>, and </a:t>
            </a:r>
            <a:r>
              <a:rPr lang="en-US" b="1" dirty="0"/>
              <a:t>insert</a:t>
            </a:r>
            <a:r>
              <a:rPr lang="en-US" dirty="0"/>
              <a:t> a new </a:t>
            </a:r>
            <a:r>
              <a:rPr lang="en-US" b="1" dirty="0"/>
              <a:t>dish</a:t>
            </a:r>
            <a:r>
              <a:rPr lang="en-US" dirty="0"/>
              <a:t> document in the collection:</a:t>
            </a:r>
          </a:p>
          <a:p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D6E00D-440A-AC31-ABAE-28D5994B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76" y="3429000"/>
            <a:ext cx="10102631" cy="361951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9E3ED-259B-58C1-4E3A-A5D14952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331" y="4581142"/>
            <a:ext cx="6779923" cy="120715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B22CEDDF-0228-D6EC-DFF7-AC5C1896FBD5}"/>
              </a:ext>
            </a:extLst>
          </p:cNvPr>
          <p:cNvSpPr/>
          <p:nvPr/>
        </p:nvSpPr>
        <p:spPr>
          <a:xfrm>
            <a:off x="5749159" y="3916363"/>
            <a:ext cx="346841" cy="58857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38238-27E1-C393-475F-B2B6F4D3BA89}"/>
              </a:ext>
            </a:extLst>
          </p:cNvPr>
          <p:cNvSpPr txBox="1"/>
          <p:nvPr/>
        </p:nvSpPr>
        <p:spPr>
          <a:xfrm>
            <a:off x="6299254" y="4007812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8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439147"/>
            <a:ext cx="11180064" cy="4627563"/>
          </a:xfrm>
        </p:spPr>
        <p:txBody>
          <a:bodyPr/>
          <a:lstStyle/>
          <a:p>
            <a:r>
              <a:rPr lang="en-US" dirty="0"/>
              <a:t>Insert Multiple Documents:</a:t>
            </a:r>
          </a:p>
          <a:p>
            <a:pPr lvl="1"/>
            <a:r>
              <a:rPr lang="en-US" dirty="0"/>
              <a:t>Insert multiple </a:t>
            </a:r>
            <a:r>
              <a:rPr lang="en-US" b="1" dirty="0"/>
              <a:t>dish</a:t>
            </a:r>
            <a:r>
              <a:rPr lang="en-US" dirty="0"/>
              <a:t> document into the </a:t>
            </a:r>
            <a:r>
              <a:rPr lang="en-US" b="1" dirty="0"/>
              <a:t>dishes</a:t>
            </a:r>
            <a:r>
              <a:rPr lang="en-US" dirty="0"/>
              <a:t> collection:</a:t>
            </a:r>
          </a:p>
          <a:p>
            <a:endParaRPr lang="en-VN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22CEDDF-0228-D6EC-DFF7-AC5C1896FBD5}"/>
              </a:ext>
            </a:extLst>
          </p:cNvPr>
          <p:cNvSpPr/>
          <p:nvPr/>
        </p:nvSpPr>
        <p:spPr>
          <a:xfrm rot="16200000">
            <a:off x="5226352" y="4059537"/>
            <a:ext cx="409167" cy="58857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4DB65-E62A-0FDB-2B95-9D89F5A6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57" y="3090178"/>
            <a:ext cx="3695700" cy="2527300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BAA6F-0AF3-85D0-B521-69DE048D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461" y="3429000"/>
            <a:ext cx="5402571" cy="18391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C7A064-ED25-B3F6-CF0A-BEF471F699A3}"/>
              </a:ext>
            </a:extLst>
          </p:cNvPr>
          <p:cNvSpPr txBox="1"/>
          <p:nvPr/>
        </p:nvSpPr>
        <p:spPr>
          <a:xfrm>
            <a:off x="4848899" y="3091432"/>
            <a:ext cx="1310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05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Operations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sz="2600" dirty="0"/>
              <a:t>Read operations retrieve documents from a collection; i.e. query a collection for documents. MongoDB provides the following methods to read documents from a collection: </a:t>
            </a:r>
          </a:p>
          <a:p>
            <a:pPr marL="0" indent="0">
              <a:buNone/>
            </a:pPr>
            <a:r>
              <a:rPr lang="en-US" sz="2600" dirty="0"/>
              <a:t>    </a:t>
            </a:r>
            <a:r>
              <a:rPr lang="en-US" sz="2600" b="1" dirty="0" err="1"/>
              <a:t>db.collection.find</a:t>
            </a:r>
            <a:r>
              <a:rPr lang="en-US" sz="2600" b="1" dirty="0"/>
              <a:t>()</a:t>
            </a:r>
            <a:endParaRPr lang="en-US" sz="2600" dirty="0"/>
          </a:p>
          <a:p>
            <a:r>
              <a:rPr lang="en-US" sz="2600" dirty="0"/>
              <a:t>We can specify query filters or criteria that identify the documents to return.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AFD61-AF06-97AA-3279-99ED53DD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27" y="4753859"/>
            <a:ext cx="7772400" cy="141428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369394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Operations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dirty="0"/>
              <a:t>Then to print out the </a:t>
            </a:r>
            <a:r>
              <a:rPr lang="en-US" b="1" dirty="0"/>
              <a:t>dishes</a:t>
            </a:r>
            <a:r>
              <a:rPr lang="en-US" dirty="0"/>
              <a:t> in the collection, type: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</a:t>
            </a:r>
          </a:p>
          <a:p>
            <a:endParaRPr lang="en-VN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22CEDDF-0228-D6EC-DFF7-AC5C1896FBD5}"/>
              </a:ext>
            </a:extLst>
          </p:cNvPr>
          <p:cNvSpPr/>
          <p:nvPr/>
        </p:nvSpPr>
        <p:spPr>
          <a:xfrm rot="16200000">
            <a:off x="6564689" y="3672390"/>
            <a:ext cx="157656" cy="5484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468A3-2FBB-50FF-839F-B9CC98E50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45776"/>
            <a:ext cx="5781107" cy="366448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B49F32-FC51-9AF9-6E8D-71C13BF1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43" y="2112963"/>
            <a:ext cx="4813300" cy="41275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E1660F-8FE7-88AC-05CD-DA3806A49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302" y="4268721"/>
            <a:ext cx="4415698" cy="366448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8C0F9CE3-6B5F-0A5D-C3EE-7B1A50E6C312}"/>
              </a:ext>
            </a:extLst>
          </p:cNvPr>
          <p:cNvSpPr/>
          <p:nvPr/>
        </p:nvSpPr>
        <p:spPr>
          <a:xfrm>
            <a:off x="6141027" y="3429000"/>
            <a:ext cx="401736" cy="1022945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54EEA-DBAF-7628-546F-D4611BB77206}"/>
              </a:ext>
            </a:extLst>
          </p:cNvPr>
          <p:cNvSpPr txBox="1"/>
          <p:nvPr/>
        </p:nvSpPr>
        <p:spPr>
          <a:xfrm>
            <a:off x="840151" y="5713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Note the "_id" assigned to the dish.</a:t>
            </a:r>
            <a:r>
              <a:rPr lang="en-VN" i="1" dirty="0">
                <a:solidFill>
                  <a:srgbClr val="FF0000"/>
                </a:solidFill>
                <a:effectLst/>
              </a:rPr>
              <a:t> </a:t>
            </a:r>
            <a:endParaRPr lang="en-VN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Operations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dirty="0"/>
              <a:t>Find all the </a:t>
            </a:r>
            <a:r>
              <a:rPr lang="en-US" b="1" dirty="0"/>
              <a:t>dishes</a:t>
            </a:r>
            <a:r>
              <a:rPr lang="en-US" dirty="0"/>
              <a:t>  with name is “</a:t>
            </a:r>
            <a:r>
              <a:rPr lang="en-US" b="1" dirty="0" err="1"/>
              <a:t>Vadonut</a:t>
            </a:r>
            <a:r>
              <a:rPr lang="en-US" dirty="0"/>
              <a:t>”</a:t>
            </a:r>
          </a:p>
          <a:p>
            <a:endParaRPr lang="en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343511-D2E5-3C3A-FC6A-33832AE7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81" y="2372709"/>
            <a:ext cx="7958638" cy="517635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69520F-FC5B-2BB9-05A5-B2EB435B5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90" y="3606307"/>
            <a:ext cx="6819673" cy="230959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D4844FF8-2446-A98B-6942-084D46AB2372}"/>
              </a:ext>
            </a:extLst>
          </p:cNvPr>
          <p:cNvSpPr/>
          <p:nvPr/>
        </p:nvSpPr>
        <p:spPr>
          <a:xfrm>
            <a:off x="5749159" y="2954036"/>
            <a:ext cx="346841" cy="58857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0768F-E296-48D3-9A05-17985CFBA4DF}"/>
              </a:ext>
            </a:extLst>
          </p:cNvPr>
          <p:cNvSpPr txBox="1"/>
          <p:nvPr/>
        </p:nvSpPr>
        <p:spPr>
          <a:xfrm>
            <a:off x="6141026" y="3028890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23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4BAAA-3460-16B8-8949-023A00FE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A005F-379D-9DDF-A871-62BD3C04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39356-7E79-F61B-BA2B-D0626647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9BE38-4951-E1A4-645E-0B9EC8EF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500" dirty="0"/>
              <a:t>Update operations modify existing documents in a collection. MongoDB provides the following methods to update documents of a collection:</a:t>
            </a:r>
          </a:p>
          <a:p>
            <a:pPr lvl="1">
              <a:lnSpc>
                <a:spcPct val="110000"/>
              </a:lnSpc>
            </a:pPr>
            <a:r>
              <a:rPr lang="en-US" sz="2200" b="1" dirty="0" err="1"/>
              <a:t>db.collection.updateOne</a:t>
            </a:r>
            <a:r>
              <a:rPr lang="en-US" sz="2200" b="1" dirty="0"/>
              <a:t>()</a:t>
            </a:r>
          </a:p>
          <a:p>
            <a:pPr lvl="1">
              <a:lnSpc>
                <a:spcPct val="110000"/>
              </a:lnSpc>
            </a:pPr>
            <a:r>
              <a:rPr lang="en-US" sz="2200" b="1" dirty="0" err="1"/>
              <a:t>db.collection.updateMany</a:t>
            </a:r>
            <a:r>
              <a:rPr lang="en-US" sz="2200" b="1" dirty="0"/>
              <a:t>()</a:t>
            </a:r>
          </a:p>
          <a:p>
            <a:pPr lvl="1">
              <a:lnSpc>
                <a:spcPct val="110000"/>
              </a:lnSpc>
            </a:pPr>
            <a:r>
              <a:rPr lang="en-US" sz="2200" b="1" dirty="0" err="1"/>
              <a:t>db.collection.replaceOne</a:t>
            </a:r>
            <a:r>
              <a:rPr lang="en-US" sz="2200" b="1" dirty="0"/>
              <a:t>()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We can specify criteria, or filters, that identify the documents to update. These filters use the same syntax as read operations.</a:t>
            </a:r>
            <a:endParaRPr lang="en-VN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9AA5C-5188-D354-C236-C44D6696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70581"/>
            <a:ext cx="7772400" cy="1483376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403393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4BAAA-3460-16B8-8949-023A00FE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A005F-379D-9DDF-A871-62BD3C04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39356-7E79-F61B-BA2B-D0626647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9BE38-4951-E1A4-645E-0B9EC8EF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500" dirty="0"/>
              <a:t>Example:</a:t>
            </a:r>
          </a:p>
          <a:p>
            <a:pPr>
              <a:lnSpc>
                <a:spcPct val="110000"/>
              </a:lnSpc>
            </a:pPr>
            <a:endParaRPr lang="en-US" sz="2500" dirty="0"/>
          </a:p>
          <a:p>
            <a:pPr>
              <a:lnSpc>
                <a:spcPct val="110000"/>
              </a:lnSpc>
            </a:pPr>
            <a:endParaRPr lang="en-US" sz="2500" dirty="0"/>
          </a:p>
          <a:p>
            <a:pPr>
              <a:lnSpc>
                <a:spcPct val="110000"/>
              </a:lnSpc>
            </a:pPr>
            <a:endParaRPr lang="en-US" sz="2500" dirty="0"/>
          </a:p>
          <a:p>
            <a:pPr>
              <a:lnSpc>
                <a:spcPct val="110000"/>
              </a:lnSpc>
            </a:pPr>
            <a:r>
              <a:rPr lang="en-US" sz="2500" dirty="0"/>
              <a:t>Collection updated:</a:t>
            </a:r>
          </a:p>
          <a:p>
            <a:pPr>
              <a:lnSpc>
                <a:spcPct val="110000"/>
              </a:lnSpc>
            </a:pPr>
            <a:endParaRPr lang="en-VN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41B33-289F-AF90-9988-25AE35CA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60" y="2112963"/>
            <a:ext cx="5075636" cy="1127919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EE33B5-18E8-D16E-A3C0-4E497451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04" y="1694355"/>
            <a:ext cx="2732736" cy="20225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9424BA31-B316-CFD4-272F-DE8ADEBF42FF}"/>
              </a:ext>
            </a:extLst>
          </p:cNvPr>
          <p:cNvSpPr/>
          <p:nvPr/>
        </p:nvSpPr>
        <p:spPr>
          <a:xfrm rot="16200000">
            <a:off x="7121126" y="1776524"/>
            <a:ext cx="409167" cy="1765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10FA3D-F286-91A0-9659-05D0EBC6B13E}"/>
              </a:ext>
            </a:extLst>
          </p:cNvPr>
          <p:cNvSpPr txBox="1"/>
          <p:nvPr/>
        </p:nvSpPr>
        <p:spPr>
          <a:xfrm>
            <a:off x="6612332" y="1397000"/>
            <a:ext cx="1310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F2B164-C9D0-4E59-8D5D-4E0C01AA2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950" y="3773367"/>
            <a:ext cx="3907618" cy="2568313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504B2A-0B59-EB0D-085E-F0C68F811A57}"/>
              </a:ext>
            </a:extLst>
          </p:cNvPr>
          <p:cNvSpPr/>
          <p:nvPr/>
        </p:nvSpPr>
        <p:spPr>
          <a:xfrm>
            <a:off x="4267198" y="4498428"/>
            <a:ext cx="2669630" cy="168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61565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27393-7366-CEEC-D818-05AE44E1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D8306-6184-075D-645E-E4B49341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AAEB6-97ED-A0F3-B713-0C6AA2BF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7845A-2914-E405-23D9-95374E1CC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operations remove documents from a collection. MongoDB provides the following methods to delete documents of a collection:</a:t>
            </a:r>
          </a:p>
          <a:p>
            <a:pPr lvl="1"/>
            <a:r>
              <a:rPr lang="en-US" dirty="0" err="1"/>
              <a:t>db.collection.deleteOne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db.collection.deleteMany</a:t>
            </a:r>
            <a:r>
              <a:rPr lang="en-US" dirty="0"/>
              <a:t>()</a:t>
            </a:r>
          </a:p>
          <a:p>
            <a:r>
              <a:rPr lang="en-US" dirty="0"/>
              <a:t>Example: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6FE69-1431-9624-ACFD-4E564E62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61" y="4621923"/>
            <a:ext cx="10708628" cy="412531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EE9453-3BAD-5057-80AF-7127B9B22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80" y="5841342"/>
            <a:ext cx="5564243" cy="33562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3098C56-749B-E876-FBDD-429AC14BF4E8}"/>
              </a:ext>
            </a:extLst>
          </p:cNvPr>
          <p:cNvSpPr/>
          <p:nvPr/>
        </p:nvSpPr>
        <p:spPr>
          <a:xfrm>
            <a:off x="5704133" y="5186854"/>
            <a:ext cx="346841" cy="58857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DBDE0-3467-61EE-9295-5A774542EEE5}"/>
              </a:ext>
            </a:extLst>
          </p:cNvPr>
          <p:cNvSpPr txBox="1"/>
          <p:nvPr/>
        </p:nvSpPr>
        <p:spPr>
          <a:xfrm>
            <a:off x="6096000" y="5261708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439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Explain the salient features of MongoDB. Understand the difference between SQL and NoSQL databases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Install and run a MongoDB server and interact with it from the mongo REPL shell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a new collection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Insert one, insert many document into collection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Print out the documents in the collection.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F9EFB-F70C-70AC-5A95-44470D37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B7C57-390E-7819-5113-922C5949E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4ECF-C220-7B46-FBDF-7A976F4F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BFA81-79AF-64DA-C7C1-215E7B7A4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 are used to store structured information </a:t>
            </a:r>
          </a:p>
          <a:p>
            <a:r>
              <a:rPr lang="en-US" dirty="0"/>
              <a:t>Databases support various operations on the data</a:t>
            </a:r>
          </a:p>
          <a:p>
            <a:pPr marL="0" indent="0">
              <a:buNone/>
            </a:pPr>
            <a:r>
              <a:rPr lang="en-US" dirty="0"/>
              <a:t>	– Query </a:t>
            </a:r>
          </a:p>
          <a:p>
            <a:pPr marL="0" indent="0">
              <a:buNone/>
            </a:pPr>
            <a:r>
              <a:rPr lang="en-US" dirty="0"/>
              <a:t>	– Insert </a:t>
            </a:r>
          </a:p>
          <a:p>
            <a:pPr marL="0" indent="0">
              <a:buNone/>
            </a:pPr>
            <a:r>
              <a:rPr lang="en-US" dirty="0"/>
              <a:t>	– Update </a:t>
            </a:r>
          </a:p>
          <a:p>
            <a:pPr marL="0" indent="0">
              <a:buNone/>
            </a:pPr>
            <a:r>
              <a:rPr lang="en-US" dirty="0"/>
              <a:t>	– Delete </a:t>
            </a:r>
          </a:p>
        </p:txBody>
      </p:sp>
    </p:spTree>
    <p:extLst>
      <p:ext uri="{BB962C8B-B14F-4D97-AF65-F5344CB8AC3E}">
        <p14:creationId xmlns:p14="http://schemas.microsoft.com/office/powerpoint/2010/main" val="362628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68E09-2FDF-730F-2CF0-AFBC85BB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4C55E7-2A80-CCF0-06B1-8B875EE4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BD7DAB-759D-16B0-A436-0491084C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NoSQL Databases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1C63BC-50CB-FD2F-4BC8-22B9523BF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9339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en-US" b="1" dirty="0"/>
              <a:t>SQL</a:t>
            </a:r>
            <a:r>
              <a:rPr lang="en-US" dirty="0"/>
              <a:t> (structured query language) based relational databases have been very popular means of storing data </a:t>
            </a:r>
          </a:p>
          <a:p>
            <a:pPr>
              <a:lnSpc>
                <a:spcPct val="140000"/>
              </a:lnSpc>
            </a:pPr>
            <a:r>
              <a:rPr lang="en-US" b="1" dirty="0"/>
              <a:t>NoSQL</a:t>
            </a:r>
            <a:r>
              <a:rPr lang="en-US" dirty="0"/>
              <a:t> databases are increasingly becoming popular to address some challenges encountered with SQL databases</a:t>
            </a:r>
          </a:p>
          <a:p>
            <a:pPr>
              <a:lnSpc>
                <a:spcPct val="140000"/>
              </a:lnSpc>
            </a:pPr>
            <a:r>
              <a:rPr lang="en-US" dirty="0"/>
              <a:t>Four broad categories: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	– Document databases (e.g., MongoDB)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	– Key-value databases (e.g., Redis)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	– Column-family databases (e.g., Cassandra)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	– Graph databases (e.g., Neo4J) </a:t>
            </a:r>
          </a:p>
        </p:txBody>
      </p:sp>
    </p:spTree>
    <p:extLst>
      <p:ext uri="{BB962C8B-B14F-4D97-AF65-F5344CB8AC3E}">
        <p14:creationId xmlns:p14="http://schemas.microsoft.com/office/powerpoint/2010/main" val="117383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9AEA5-EB3D-4B98-A2A1-6CBD7610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69060-14EA-4ECB-7E42-6E60789A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0B764D-4053-743D-D0CF-072EC857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sz="4000" dirty="0"/>
              <a:t>ifference between SQL and NoSQL databases</a:t>
            </a:r>
            <a:endParaRPr lang="en-VN" dirty="0"/>
          </a:p>
        </p:txBody>
      </p:sp>
      <p:pic>
        <p:nvPicPr>
          <p:cNvPr id="2052" name="Picture 4" descr="SQL vs. NoSQL: Difference between SQL and NoSQL databases, and when to use NoSQL.">
            <a:extLst>
              <a:ext uri="{FF2B5EF4-FFF2-40B4-BE49-F238E27FC236}">
                <a16:creationId xmlns:a16="http://schemas.microsoft.com/office/drawing/2014/main" id="{FA7F4103-593C-535C-4EDE-E76C2391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28" y="1539519"/>
            <a:ext cx="8244344" cy="463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9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7B6C5-F214-0D49-C186-62548B5E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DC192-CE79-5B91-87AD-11EA8891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65B43-0783-B598-F5F7-E3C5A3B0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Databases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31543-3234-EF93-9BFC-21B829BC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 </a:t>
            </a:r>
            <a:r>
              <a:rPr lang="en-US" dirty="0"/>
              <a:t>Document: A self-contained piece of information </a:t>
            </a:r>
          </a:p>
          <a:p>
            <a:pPr marL="0" indent="0">
              <a:buNone/>
            </a:pPr>
            <a:r>
              <a:rPr lang="en-US" dirty="0"/>
              <a:t>	– E.g., a JSON document: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	</a:t>
            </a:r>
            <a:r>
              <a:rPr lang="en-US" sz="2500" dirty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			“name”: “</a:t>
            </a:r>
            <a:r>
              <a:rPr lang="en-US" sz="2500" dirty="0" err="1"/>
              <a:t>Uthapizza</a:t>
            </a:r>
            <a:r>
              <a:rPr lang="en-US" sz="2500" dirty="0"/>
              <a:t>”,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			“description”: “A unique combination . . .”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		} </a:t>
            </a:r>
          </a:p>
          <a:p>
            <a:r>
              <a:rPr lang="en-US" dirty="0"/>
              <a:t>Collection: collection of documents</a:t>
            </a:r>
          </a:p>
          <a:p>
            <a:r>
              <a:rPr lang="en-US" dirty="0"/>
              <a:t>Database: A set of collections </a:t>
            </a:r>
          </a:p>
        </p:txBody>
      </p:sp>
    </p:spTree>
    <p:extLst>
      <p:ext uri="{BB962C8B-B14F-4D97-AF65-F5344CB8AC3E}">
        <p14:creationId xmlns:p14="http://schemas.microsoft.com/office/powerpoint/2010/main" val="329569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79C87-BFC9-DCDE-AB41-D1A13205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01208-F498-555B-D83D-D4A01610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22252D-40D1-8D4E-0D41-82EA20C1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NoSQL?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C3B969-B82D-D45A-B418-02CDEDE2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548051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Scalability</a:t>
            </a:r>
          </a:p>
          <a:p>
            <a:pPr marL="0" indent="0">
              <a:buNone/>
            </a:pPr>
            <a:r>
              <a:rPr lang="en-US" sz="2500" dirty="0"/>
              <a:t>	– Availability </a:t>
            </a:r>
          </a:p>
          <a:p>
            <a:pPr marL="0" indent="0">
              <a:buNone/>
            </a:pPr>
            <a:r>
              <a:rPr lang="en-US" sz="2500" dirty="0"/>
              <a:t>	– Consistency</a:t>
            </a:r>
            <a:br>
              <a:rPr lang="en-US" sz="2500" dirty="0"/>
            </a:br>
            <a:r>
              <a:rPr lang="en-US" sz="2500" dirty="0"/>
              <a:t>	– Partition tolerance </a:t>
            </a:r>
          </a:p>
          <a:p>
            <a:r>
              <a:rPr lang="en-US" sz="2500" dirty="0"/>
              <a:t>Ease of deployment</a:t>
            </a:r>
          </a:p>
          <a:p>
            <a:pPr marL="0" indent="0">
              <a:buNone/>
            </a:pPr>
            <a:r>
              <a:rPr lang="en-US" sz="2500" dirty="0"/>
              <a:t>	– No object-relation mapping required.</a:t>
            </a:r>
          </a:p>
        </p:txBody>
      </p:sp>
      <p:pic>
        <p:nvPicPr>
          <p:cNvPr id="1026" name="Picture 2" descr="NoSQL Databases - Types of NoSQL Databases and How to Use Them | DataCamp">
            <a:extLst>
              <a:ext uri="{FF2B5EF4-FFF2-40B4-BE49-F238E27FC236}">
                <a16:creationId xmlns:a16="http://schemas.microsoft.com/office/drawing/2014/main" id="{FE7464B2-A494-0CA6-BEBE-9F3488AF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6" y="1039018"/>
            <a:ext cx="5822733" cy="524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8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0807C-01C7-3BB8-6BA2-8F65C41D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31/12/2022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FC880-4058-E51A-BABC-FA0AD05A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CADCA6-BB7A-9703-1F7D-3C901D4E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83FB36-22F8-A32F-2255-3C6EFCB9F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5596128" cy="4933950"/>
          </a:xfrm>
        </p:spPr>
        <p:txBody>
          <a:bodyPr>
            <a:normAutofit/>
          </a:bodyPr>
          <a:lstStyle/>
          <a:p>
            <a:r>
              <a:rPr lang="en-US" dirty="0"/>
              <a:t>Document Database </a:t>
            </a:r>
          </a:p>
          <a:p>
            <a:pPr lvl="1"/>
            <a:r>
              <a:rPr lang="en-US" dirty="0"/>
              <a:t>Server can support multiple databases </a:t>
            </a:r>
          </a:p>
          <a:p>
            <a:pPr lvl="1"/>
            <a:r>
              <a:rPr lang="en-US" dirty="0"/>
              <a:t>A database consists of a set of collections </a:t>
            </a:r>
          </a:p>
          <a:p>
            <a:pPr lvl="1"/>
            <a:r>
              <a:rPr lang="en-US" dirty="0"/>
              <a:t>A collection is a set of documents </a:t>
            </a:r>
          </a:p>
          <a:p>
            <a:pPr lvl="1"/>
            <a:r>
              <a:rPr lang="en-US" dirty="0"/>
              <a:t>Document is effectively a JSON document with some additional features</a:t>
            </a:r>
          </a:p>
        </p:txBody>
      </p:sp>
      <p:pic>
        <p:nvPicPr>
          <p:cNvPr id="3074" name="Picture 2" descr="Document database collection.">
            <a:extLst>
              <a:ext uri="{FF2B5EF4-FFF2-40B4-BE49-F238E27FC236}">
                <a16:creationId xmlns:a16="http://schemas.microsoft.com/office/drawing/2014/main" id="{EE0F3BA1-FE33-BCF3-976A-DA31A4B6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844" y="2155422"/>
            <a:ext cx="5705163" cy="32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6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5981</TotalTime>
  <Words>1059</Words>
  <Application>Microsoft Macintosh PowerPoint</Application>
  <PresentationFormat>Widescreen</PresentationFormat>
  <Paragraphs>191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.Lucida Grande UI Regular</vt:lpstr>
      <vt:lpstr>Arial</vt:lpstr>
      <vt:lpstr>Calibri</vt:lpstr>
      <vt:lpstr>Menlo</vt:lpstr>
      <vt:lpstr>Wingdings</vt:lpstr>
      <vt:lpstr>Office Theme</vt:lpstr>
      <vt:lpstr>Introduction to MongoDB</vt:lpstr>
      <vt:lpstr>Objectives</vt:lpstr>
      <vt:lpstr>PowerPoint Presentation</vt:lpstr>
      <vt:lpstr>Databases </vt:lpstr>
      <vt:lpstr>NoSQL Databases </vt:lpstr>
      <vt:lpstr>Difference between SQL and NoSQL databases</vt:lpstr>
      <vt:lpstr>Document Databases</vt:lpstr>
      <vt:lpstr>Why NoSQL?</vt:lpstr>
      <vt:lpstr>MongoDB </vt:lpstr>
      <vt:lpstr>MongoDB Format </vt:lpstr>
      <vt:lpstr>MongoDB ObjectId </vt:lpstr>
      <vt:lpstr>MongoDB ObjectId </vt:lpstr>
      <vt:lpstr>PowerPoint Presentation</vt:lpstr>
      <vt:lpstr>Downloading and Installing MongoDB</vt:lpstr>
      <vt:lpstr>Interaction with MongoDB using the Mongo REPL shell</vt:lpstr>
      <vt:lpstr>Interaction with MongoDB using the Mongo REPL shell</vt:lpstr>
      <vt:lpstr>Interaction with MongoDB using the Mongo REPL shell</vt:lpstr>
      <vt:lpstr>Create a new Database</vt:lpstr>
      <vt:lpstr>PowerPoint Presentation</vt:lpstr>
      <vt:lpstr>Create Operations</vt:lpstr>
      <vt:lpstr>Create Operations</vt:lpstr>
      <vt:lpstr>Create Operations</vt:lpstr>
      <vt:lpstr>Read Operations </vt:lpstr>
      <vt:lpstr>Read Operations </vt:lpstr>
      <vt:lpstr>Read Operations </vt:lpstr>
      <vt:lpstr>Update Operations</vt:lpstr>
      <vt:lpstr>Update Operations</vt:lpstr>
      <vt:lpstr>Delete Operations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Pham Ngoc Tho (FE FPTU HN)</cp:lastModifiedBy>
  <cp:revision>283</cp:revision>
  <dcterms:created xsi:type="dcterms:W3CDTF">2021-08-08T14:50:46Z</dcterms:created>
  <dcterms:modified xsi:type="dcterms:W3CDTF">2022-12-30T19:46:19Z</dcterms:modified>
</cp:coreProperties>
</file>